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26"/>
  </p:notesMasterIdLst>
  <p:sldIdLst>
    <p:sldId id="309" r:id="rId2"/>
    <p:sldId id="445" r:id="rId3"/>
    <p:sldId id="450" r:id="rId4"/>
    <p:sldId id="491" r:id="rId5"/>
    <p:sldId id="500" r:id="rId6"/>
    <p:sldId id="502" r:id="rId7"/>
    <p:sldId id="503" r:id="rId8"/>
    <p:sldId id="524" r:id="rId9"/>
    <p:sldId id="525" r:id="rId10"/>
    <p:sldId id="528" r:id="rId11"/>
    <p:sldId id="529" r:id="rId12"/>
    <p:sldId id="526" r:id="rId13"/>
    <p:sldId id="527" r:id="rId14"/>
    <p:sldId id="530" r:id="rId15"/>
    <p:sldId id="533" r:id="rId16"/>
    <p:sldId id="532" r:id="rId17"/>
    <p:sldId id="534" r:id="rId18"/>
    <p:sldId id="535" r:id="rId19"/>
    <p:sldId id="536" r:id="rId20"/>
    <p:sldId id="537" r:id="rId21"/>
    <p:sldId id="538" r:id="rId22"/>
    <p:sldId id="531" r:id="rId23"/>
    <p:sldId id="523" r:id="rId24"/>
    <p:sldId id="499" r:id="rId25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1411"/>
    <a:srgbClr val="AB0F92"/>
    <a:srgbClr val="334D80"/>
    <a:srgbClr val="FA8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01" autoAdjust="0"/>
    <p:restoredTop sz="87784" autoAdjust="0"/>
  </p:normalViewPr>
  <p:slideViewPr>
    <p:cSldViewPr snapToGrid="0">
      <p:cViewPr varScale="1">
        <p:scale>
          <a:sx n="141" d="100"/>
          <a:sy n="141" d="100"/>
        </p:scale>
        <p:origin x="192" y="352"/>
      </p:cViewPr>
      <p:guideLst>
        <p:guide orient="horz" pos="162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12.11.25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036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078F8-38B0-9D82-5074-CA6BD85A3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5ED4698-45FB-FED3-A339-0EF651F413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9646642-BDC6-3A8E-FAA8-F6469F569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C5C42C-19F4-AE08-8EFE-D580321BEF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310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A87B9-50EB-57E3-96F7-CCF69B677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F3DC369-D8D9-B2C3-3133-4FD540A45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B3981E1-6679-6A83-5188-D6FBBD09A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A70455-B899-5C38-D7B8-74A4CED09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7372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CBE2-B783-C83C-C52D-7C38C345C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37E4AE1-A3AC-DA92-F577-CF8D200056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F2F6B05-B781-BAA4-3948-0CFF811BD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06C57A-2108-3E64-74D9-6F6FDC24A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564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FAE9B-9505-2FDC-E1CA-70B8CA00F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A57C31C-BB6D-88B2-D9ED-272CCF023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49DE90-333E-8DB1-0E5F-1A7AFF2A1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D34A79-9ED0-D8A2-9D9F-B8D207816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713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10203-CDED-EC29-0960-A202352FB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FA41EBA-BA77-60AD-B724-E9D74A65F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A4CA9A6-27ED-8A94-DAA9-0EB6E05750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4C249C-25BD-0AB0-BA09-67394B6CC6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46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94B7-821A-8230-DE4A-7E81DE8B1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DBF19A5-6588-7978-C297-837B2B3DA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83C925-4F5D-5482-CD77-6459EDCA3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AA3342-8454-2D41-2889-1984B5F86C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6856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87A35-28B5-5BFD-20D1-DEAD083E0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8B292EA-2FFC-F28B-1A67-BFE1DFCA6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442FC8F-C636-3708-13DF-7354D02AC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E4367B-471D-9FD4-3C8D-EB2C8147C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545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844C5-BFD4-4E3E-610F-0A5F192F3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D0700DE-BA2D-EEFF-6C34-8999FFE095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74751F9-2F73-5D40-6A16-5B606D83C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31D7BD-0781-2C07-7671-94657DC4E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126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03500-D46E-58D4-F755-EF3E81A92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4335009-9119-159D-4F12-865ED79B1F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5B23DFD-2022-FA7C-0F0D-D27FCCAB9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325558-6A04-AD2D-9057-4F601AA1C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960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138C-CF55-8A2B-083C-00FE9CFE9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5785C8B-F938-CE24-A890-B083DA21E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72EFF60-B2C9-F0E1-7111-05A41801A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F0CB9D-73DE-CBF7-D386-54A5E6F4A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82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cambiar “Título de la presentación” use la opción “Patrón de Diapositivas”.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492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D2EF-1B58-77BE-5BB2-82D73301A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C6AFD14-2C30-3831-8BD1-2686C5A06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8DB863F-B8F7-E0C8-9F66-F7398FE3D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83DB1C-05FB-CC4B-B96F-79059A0E2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8452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A819-C0A3-5AB8-FBF0-F3B6C131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AC1242-3100-2D9E-0EDD-A561281BF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A383424-D975-1C4F-F2E6-3A3CF39A3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0BCBF4-39BF-45EC-5593-875AA905AE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72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5757D-603B-92DB-B583-4F0AEC994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C9DD23B-5E2F-3BD2-345A-5AA901753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10D6C1-FBA6-EE0D-A4D9-24D930276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7B33E6-A98E-88AD-2CB8-58F9820F6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836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98271-486B-8214-0131-EFA9C1B8B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01206-A34D-6FAE-96D0-77DE70DDC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8D2929-6A29-C43B-6188-3C988A333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161F-4BF1-FD90-CF6C-08C5178FD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9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La visualización de datos </a:t>
            </a:r>
          </a:p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es el proceso de representar información y datos de forma gráfica y visual, utilizando herramientas como gráficos, mapas, infografías y paneles interactivos. Su objetivo principal es hacer que los conjuntos de datos complejos sean más fáciles de entender, identificar patrones, tendencias, anomalías y comunicar los hallazgos de manera más accesible. 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72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A76FF-FCC1-30B8-50DF-960F76A3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E2615D4-F7E9-3E7D-2237-3FFC2571D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7DF8415-777E-A25B-F13B-980AB7261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451146-2735-A648-1B3E-24BB23839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496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BCC0A-DCD5-86F0-7BDB-36130B4E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477B8B9-A2FF-E3AB-5F88-3F3DD2093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4D1AC8A-B1A3-98A2-6BA4-83A095EDC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558C73-6C78-705E-5710-047E3CB72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35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8FB3A-EEF8-B076-D1CE-920D27C8F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BC42922-0356-BB20-1040-4D3B83E1A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6A00ABD-88F9-46FF-C13B-E77C1B9E8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4CFBD4-B5B6-25FD-533F-9E8A3C524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500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B0546-241F-21FE-A3E2-3FF538A6D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7914AB8-B8EB-EE0D-D19E-657A8657E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8FFC0F8-D86C-2371-1658-C10F975E4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F2B8AF-5F00-5E3C-49D4-FDA42893CD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538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34CC1-1220-EC3E-C9D2-0FB93D01B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8434A2D-D410-3A5C-85E1-EB2F9069F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35EE04-84E5-272C-8DF5-6115417B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18646C-D026-D4E8-7AE2-7398BE06F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9522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963B9-109C-4231-5B3D-9F32A069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E40AA1C-3AC8-0C60-8254-FA80C5DBB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17BC244-AA50-B202-2927-CA0476180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07C7A4-2B44-0854-4D7E-93B52AAE5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544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ogo with a black background&#10;&#10;Description automatically generated">
            <a:extLst>
              <a:ext uri="{FF2B5EF4-FFF2-40B4-BE49-F238E27FC236}">
                <a16:creationId xmlns:a16="http://schemas.microsoft.com/office/drawing/2014/main" id="{83F71FC2-B729-A469-9B19-FE63AED57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4" y="154669"/>
            <a:ext cx="1948762" cy="1291227"/>
          </a:xfrm>
          <a:prstGeom prst="rect">
            <a:avLst/>
          </a:prstGeom>
        </p:spPr>
      </p:pic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675" y="1979930"/>
            <a:ext cx="851567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00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s-ES" sz="825" noProof="0" dirty="0"/>
              <a:t>UACh – Universidad Austral de Chile, Sede Puerto Montt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www.uach.cl</a:t>
            </a:r>
          </a:p>
        </p:txBody>
      </p:sp>
      <p:pic>
        <p:nvPicPr>
          <p:cNvPr id="2" name="Picture 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5766C4A-394B-FFCF-EB1B-44D0440946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00" y="399369"/>
            <a:ext cx="3018827" cy="104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BF2DC7-08C0-6D39-2D67-B54432C720AC}"/>
              </a:ext>
            </a:extLst>
          </p:cNvPr>
          <p:cNvSpPr/>
          <p:nvPr userDrawn="1"/>
        </p:nvSpPr>
        <p:spPr>
          <a:xfrm>
            <a:off x="381000" y="939800"/>
            <a:ext cx="694690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 sz="1500"/>
            </a:lvl1pPr>
            <a:lvl2pPr marL="470423" indent="-203652">
              <a:buFontTx/>
              <a:buBlip>
                <a:blip r:embed="rId2"/>
              </a:buBlip>
              <a:defRPr sz="1350"/>
            </a:lvl2pPr>
            <a:lvl3pPr marL="737194" indent="-198888">
              <a:buFontTx/>
              <a:buBlip>
                <a:blip r:embed="rId2"/>
              </a:buBlip>
              <a:defRPr sz="1200"/>
            </a:lvl3pPr>
            <a:lvl4pPr marL="1008729" indent="-203652">
              <a:buFontTx/>
              <a:buBlip>
                <a:blip r:embed="rId2"/>
              </a:buBlip>
              <a:defRPr sz="1200"/>
            </a:lvl4pPr>
            <a:lvl5pPr marL="1248062" indent="-171450">
              <a:buFontTx/>
              <a:buBlip>
                <a:blip r:embed="rId2"/>
              </a:buBlip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6197"/>
            <a:ext cx="7772400" cy="1021872"/>
          </a:xfrm>
        </p:spPr>
        <p:txBody>
          <a:bodyPr anchor="t"/>
          <a:lstStyle>
            <a:lvl1pPr algn="l">
              <a:defRPr sz="3000" b="1" cap="all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5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 sz="16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922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95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95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95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logo with a black background&#10;&#10;Description automatically generated">
            <a:extLst>
              <a:ext uri="{FF2B5EF4-FFF2-40B4-BE49-F238E27FC236}">
                <a16:creationId xmlns:a16="http://schemas.microsoft.com/office/drawing/2014/main" id="{1C3093AA-126A-4F30-4D6D-84F3BF18FC9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62" y="193052"/>
            <a:ext cx="1362535" cy="902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" altLang="de-DE" noProof="0" dirty="0"/>
              <a:t>Karlsruher </a:t>
            </a:r>
            <a:r>
              <a:rPr lang="es-ES" altLang="de-DE" noProof="0" dirty="0" err="1"/>
              <a:t>Institute</a:t>
            </a:r>
            <a:r>
              <a:rPr lang="es-ES" altLang="de-DE" noProof="0" dirty="0"/>
              <a:t> </a:t>
            </a:r>
            <a:r>
              <a:rPr lang="es-ES" altLang="de-DE" noProof="0" dirty="0" err="1"/>
              <a:t>for</a:t>
            </a:r>
            <a:r>
              <a:rPr lang="es-ES" altLang="de-DE" noProof="0" dirty="0"/>
              <a:t> </a:t>
            </a:r>
            <a:r>
              <a:rPr lang="es-ES" altLang="de-DE" noProof="0" dirty="0" err="1"/>
              <a:t>Technology</a:t>
            </a:r>
            <a:r>
              <a:rPr lang="es-ES" altLang="de-DE" noProof="0" dirty="0"/>
              <a:t> (KIT).</a:t>
            </a:r>
          </a:p>
          <a:p>
            <a:pPr lvl="1"/>
            <a:r>
              <a:rPr lang="es-ES" altLang="de-DE" noProof="0" dirty="0" err="1"/>
              <a:t>Second</a:t>
            </a:r>
            <a:r>
              <a:rPr lang="es-ES" altLang="de-DE" noProof="0" dirty="0"/>
              <a:t> </a:t>
            </a:r>
            <a:r>
              <a:rPr lang="es-ES" altLang="de-DE" noProof="0" dirty="0" err="1"/>
              <a:t>level</a:t>
            </a:r>
            <a:endParaRPr lang="es-ES" altLang="de-DE" noProof="0" dirty="0"/>
          </a:p>
          <a:p>
            <a:pPr lvl="2"/>
            <a:r>
              <a:rPr lang="es-ES" altLang="de-DE" noProof="0" dirty="0" err="1"/>
              <a:t>Third</a:t>
            </a:r>
            <a:r>
              <a:rPr lang="es-ES" altLang="de-DE" noProof="0" dirty="0"/>
              <a:t> </a:t>
            </a:r>
            <a:r>
              <a:rPr lang="es-ES" altLang="de-DE" noProof="0" dirty="0" err="1"/>
              <a:t>level</a:t>
            </a:r>
            <a:endParaRPr lang="es-ES" altLang="de-DE" noProof="0" dirty="0"/>
          </a:p>
          <a:p>
            <a:pPr lvl="3"/>
            <a:r>
              <a:rPr lang="es-ES" altLang="de-DE" noProof="0" dirty="0" err="1"/>
              <a:t>Fourth</a:t>
            </a:r>
            <a:r>
              <a:rPr lang="es-ES" altLang="de-DE" noProof="0" dirty="0"/>
              <a:t> </a:t>
            </a:r>
            <a:r>
              <a:rPr lang="es-ES" altLang="de-DE" noProof="0" dirty="0" err="1"/>
              <a:t>level</a:t>
            </a:r>
            <a:r>
              <a:rPr lang="es-ES" altLang="de-DE" noProof="0" dirty="0"/>
              <a:t>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07947" y="4741374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217" y="4703718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604828" y="4748824"/>
            <a:ext cx="368129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00" noProof="0" dirty="0"/>
              <a:t>Título de la presentación |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69563AF-1941-E9D3-4A9C-202F4F30023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85" y="4789567"/>
            <a:ext cx="815942" cy="282860"/>
          </a:xfrm>
          <a:prstGeom prst="rect">
            <a:avLst/>
          </a:prstGeom>
        </p:spPr>
      </p:pic>
      <p:sp>
        <p:nvSpPr>
          <p:cNvPr id="7" name="Rectángulo 9">
            <a:extLst>
              <a:ext uri="{FF2B5EF4-FFF2-40B4-BE49-F238E27FC236}">
                <a16:creationId xmlns:a16="http://schemas.microsoft.com/office/drawing/2014/main" id="{9298CC20-30AF-21FF-74C7-81B1DC6B0294}"/>
              </a:ext>
            </a:extLst>
          </p:cNvPr>
          <p:cNvSpPr/>
          <p:nvPr userDrawn="1"/>
        </p:nvSpPr>
        <p:spPr>
          <a:xfrm>
            <a:off x="0" y="-7159"/>
            <a:ext cx="247270" cy="1071754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10">
            <a:extLst>
              <a:ext uri="{FF2B5EF4-FFF2-40B4-BE49-F238E27FC236}">
                <a16:creationId xmlns:a16="http://schemas.microsoft.com/office/drawing/2014/main" id="{5712FA34-1F17-A245-AD35-E85D7AFC6E94}"/>
              </a:ext>
            </a:extLst>
          </p:cNvPr>
          <p:cNvSpPr/>
          <p:nvPr userDrawn="1"/>
        </p:nvSpPr>
        <p:spPr>
          <a:xfrm>
            <a:off x="-16858" y="4073334"/>
            <a:ext cx="247270" cy="1071754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9E6FCC-5363-AF9E-F73D-9862384729F0}"/>
              </a:ext>
            </a:extLst>
          </p:cNvPr>
          <p:cNvCxnSpPr/>
          <p:nvPr userDrawn="1"/>
        </p:nvCxnSpPr>
        <p:spPr>
          <a:xfrm>
            <a:off x="396000" y="1024290"/>
            <a:ext cx="6869178" cy="0"/>
          </a:xfrm>
          <a:prstGeom prst="line">
            <a:avLst/>
          </a:prstGeom>
          <a:ln w="19050">
            <a:solidFill>
              <a:srgbClr val="334D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88" r:id="rId7"/>
    <p:sldLayoutId id="2147483689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92" r:id="rId15"/>
  </p:sldLayoutIdLst>
  <p:hf hdr="0" ftr="0" dt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9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9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9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ristian.vallejos@uach.c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mailto:joel.torres@uach.c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3js.org/what-is-d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eJoel/taller-de-programaci-n/d3-ejemplo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feJoel/taller-de-programaci-n/d3-ejemplo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bservablehq.com/@d3/gallery?utm_source=d3js-org&amp;utm_medium=page-nav&amp;utm_campaign=try-observabl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cristian.vallejos@uach.c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mailto:joel.torres@uach.c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65443" y="1515637"/>
            <a:ext cx="8508900" cy="684504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s-ES_tradnl" sz="2400" noProof="0" dirty="0">
                <a:cs typeface="Arial"/>
              </a:rPr>
              <a:t>Taller de Programación</a:t>
            </a:r>
          </a:p>
          <a:p>
            <a:r>
              <a:rPr lang="es-ES_tradnl" sz="2400" noProof="0" dirty="0">
                <a:cs typeface="Arial"/>
              </a:rPr>
              <a:t>Clase 17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87C0C-5B71-3BD9-4AD3-4146B63E3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022" y="2206964"/>
            <a:ext cx="8515675" cy="509905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_tradnl" sz="1600" i="1" noProof="0" dirty="0">
                <a:cs typeface="Arial"/>
              </a:rPr>
              <a:t>Cristian Vallejos (</a:t>
            </a:r>
            <a:r>
              <a:rPr lang="es-ES_tradnl" sz="1600" i="1" noProof="0" dirty="0">
                <a:cs typeface="Arial"/>
                <a:hlinkClick r:id="rId3"/>
              </a:rPr>
              <a:t>cristian.vallejos@uach.cl</a:t>
            </a:r>
            <a:r>
              <a:rPr lang="es-ES_tradnl" sz="1600" i="1" noProof="0" dirty="0">
                <a:cs typeface="Arial"/>
              </a:rPr>
              <a:t>)</a:t>
            </a:r>
            <a:endParaRPr lang="es-ES_tradnl" sz="1600" b="0" noProof="0" dirty="0">
              <a:cs typeface="Arial"/>
            </a:endParaRPr>
          </a:p>
          <a:p>
            <a:r>
              <a:rPr lang="es-ES_tradnl" sz="1600" i="1" noProof="0" dirty="0">
                <a:cs typeface="Arial"/>
              </a:rPr>
              <a:t>Joel Torres (</a:t>
            </a:r>
            <a:r>
              <a:rPr lang="es-ES_tradnl" sz="1600" i="1" noProof="0" dirty="0">
                <a:cs typeface="Arial"/>
                <a:hlinkClick r:id="rId4"/>
              </a:rPr>
              <a:t>joel.torres@uach.cl</a:t>
            </a:r>
            <a:r>
              <a:rPr lang="es-ES_tradnl" sz="1600" i="1" noProof="0" dirty="0">
                <a:cs typeface="Arial"/>
              </a:rPr>
              <a:t>)</a:t>
            </a:r>
            <a:endParaRPr lang="es-ES_tradnl" noProof="0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D8E8B65-8037-DC98-F5A5-70C841FBE1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5549" b="1554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8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7540F-CFDE-0DE3-292E-52B49FE27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382846-EF1E-5D40-47BA-3F52EAF8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10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17A34C-63C4-E598-50D1-679EF487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Introducción a la Visualización de Datos</a:t>
            </a:r>
            <a:endParaRPr lang="es-ES_tradnl" noProof="0" dirty="0">
              <a:cs typeface="Arial"/>
            </a:endParaRPr>
          </a:p>
        </p:txBody>
      </p:sp>
      <p:pic>
        <p:nvPicPr>
          <p:cNvPr id="5123" name="Picture 3" descr="Menos del 0,2 por ciento de las personas vacunadas contra el SARS-CoV-2  contrajeron COVID-19 | Argentina.gob.ar">
            <a:extLst>
              <a:ext uri="{FF2B5EF4-FFF2-40B4-BE49-F238E27FC236}">
                <a16:creationId xmlns:a16="http://schemas.microsoft.com/office/drawing/2014/main" id="{36581CCA-955B-E43D-A364-436C72911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3122" r="1694" b="2253"/>
          <a:stretch>
            <a:fillRect/>
          </a:stretch>
        </p:blipFill>
        <p:spPr bwMode="auto">
          <a:xfrm>
            <a:off x="544876" y="1075035"/>
            <a:ext cx="6869178" cy="398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548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CF10-C07C-CEFF-1152-4011C6755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6C6D5F-CB00-8CC6-9234-7AA60B6E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11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310810-5B00-95FB-A2B9-52E0F0E8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Introducción a la Visualización de Datos</a:t>
            </a:r>
            <a:endParaRPr lang="es-ES_tradnl" noProof="0" dirty="0">
              <a:cs typeface="Arial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ADEBEE1-21CC-AFDD-2075-646DB9350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01"/>
          <a:stretch>
            <a:fillRect/>
          </a:stretch>
        </p:blipFill>
        <p:spPr bwMode="auto">
          <a:xfrm>
            <a:off x="317600" y="1035350"/>
            <a:ext cx="5848422" cy="410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47A411B-8610-D01D-1927-38393AD3D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1" t="85639" r="23100" b="-220"/>
          <a:stretch>
            <a:fillRect/>
          </a:stretch>
        </p:blipFill>
        <p:spPr bwMode="auto">
          <a:xfrm>
            <a:off x="6685006" y="1408669"/>
            <a:ext cx="2014152" cy="7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70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58ACE-D63C-78BD-653E-256C0D487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7BD13F6E-015C-D7D1-72F7-127857FCA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4171950" cy="33658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noProof="0" dirty="0"/>
              <a:t>¿Qué es D3.js?</a:t>
            </a:r>
          </a:p>
          <a:p>
            <a:pPr marL="0" indent="0" algn="just">
              <a:buNone/>
            </a:pPr>
            <a:endParaRPr lang="es-ES_tradnl" dirty="0"/>
          </a:p>
          <a:p>
            <a:pPr algn="just"/>
            <a:r>
              <a:rPr lang="es-CL" dirty="0"/>
              <a:t>Es una librería de JavaScript gratuita y de código abierto para la visualización de datos.</a:t>
            </a:r>
          </a:p>
          <a:p>
            <a:pPr marL="0" indent="0" algn="just">
              <a:buNone/>
            </a:pPr>
            <a:endParaRPr lang="es-CL" dirty="0"/>
          </a:p>
          <a:p>
            <a:pPr algn="just"/>
            <a:r>
              <a:rPr lang="es-CL" dirty="0"/>
              <a:t>Permite creación de gráficos para el desarrollo web de forma dinámica y flexible.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BF2A2-9674-27FF-4BA3-5E6E7E77E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12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521D01-8B96-9A0C-8B35-229099B23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Introducción a D3.js</a:t>
            </a:r>
            <a:endParaRPr lang="es-ES_tradnl" noProof="0" dirty="0">
              <a:cs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340360-2AEF-EE7F-E3D1-BFC45C5E1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506" y="1520683"/>
            <a:ext cx="3858753" cy="213891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AE2231-26A8-95B5-3D1A-2481191B8827}"/>
              </a:ext>
            </a:extLst>
          </p:cNvPr>
          <p:cNvSpPr txBox="1"/>
          <p:nvPr/>
        </p:nvSpPr>
        <p:spPr>
          <a:xfrm>
            <a:off x="5488122" y="3815147"/>
            <a:ext cx="28475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4"/>
              </a:rPr>
              <a:t>https://d3js.org/what-is-d3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55369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29D35-D760-86F9-349F-8C97ED322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DDEDC4B2-D780-4513-7613-FB51520CF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8224966" cy="33658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_tradnl" noProof="0" dirty="0"/>
              <a:t>¿Cómo usar D3.js?</a:t>
            </a:r>
          </a:p>
          <a:p>
            <a:pPr marL="0" indent="0" algn="just">
              <a:buNone/>
            </a:pPr>
            <a:endParaRPr lang="es-ES_tradnl" dirty="0"/>
          </a:p>
          <a:p>
            <a:pPr algn="just"/>
            <a:r>
              <a:rPr lang="es-CL" dirty="0"/>
              <a:t>Se debe indicar el CDN en el HEAD de HTML</a:t>
            </a:r>
          </a:p>
          <a:p>
            <a:pPr algn="just"/>
            <a:endParaRPr lang="es-CL" dirty="0"/>
          </a:p>
          <a:p>
            <a:pPr marL="0" indent="0" algn="just">
              <a:buNone/>
            </a:pPr>
            <a:endParaRPr lang="es-CL" dirty="0"/>
          </a:p>
          <a:p>
            <a:pPr algn="just"/>
            <a:r>
              <a:rPr lang="es-CL" dirty="0"/>
              <a:t>Con esto, se puede tener acceso a todo el contenido de funcionalidades.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31F2D-C39C-538A-2A17-474E3DAD2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13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925775-5B4A-60A7-8095-564B9A37E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Introducción a D3.js</a:t>
            </a:r>
            <a:endParaRPr lang="es-ES_tradnl" noProof="0" dirty="0"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583287-E168-D25A-9B67-A8EEA79AD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94" y="2178157"/>
            <a:ext cx="6937365" cy="51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6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2061-348C-AE8B-68C7-992063D74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3EF86-ABED-2BB2-40E3-B4E7F589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14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842F1A-1D7C-CC31-14E8-8FFB7E32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Introducción a D3.js</a:t>
            </a:r>
            <a:endParaRPr lang="es-ES_tradnl" noProof="0" dirty="0">
              <a:cs typeface="Arial"/>
            </a:endParaRP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6A132DC-4AA4-A6A9-C809-C673B7352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222293"/>
            <a:ext cx="8343900" cy="3365893"/>
          </a:xfrm>
        </p:spPr>
        <p:txBody>
          <a:bodyPr/>
          <a:lstStyle/>
          <a:p>
            <a:r>
              <a:rPr lang="es-CL" dirty="0"/>
              <a:t>Se requiere utilizar el servidor web para simular el envío de datos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CAABA77-6A96-CC83-EB74-C4F40F5DB15F}"/>
              </a:ext>
            </a:extLst>
          </p:cNvPr>
          <p:cNvCxnSpPr>
            <a:cxnSpLocks/>
          </p:cNvCxnSpPr>
          <p:nvPr/>
        </p:nvCxnSpPr>
        <p:spPr>
          <a:xfrm>
            <a:off x="4399005" y="1695215"/>
            <a:ext cx="0" cy="3053609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rma libre 10">
            <a:extLst>
              <a:ext uri="{FF2B5EF4-FFF2-40B4-BE49-F238E27FC236}">
                <a16:creationId xmlns:a16="http://schemas.microsoft.com/office/drawing/2014/main" id="{6D98691E-E488-2612-B43F-D730F50462C0}"/>
              </a:ext>
            </a:extLst>
          </p:cNvPr>
          <p:cNvSpPr/>
          <p:nvPr/>
        </p:nvSpPr>
        <p:spPr>
          <a:xfrm>
            <a:off x="2817341" y="1929535"/>
            <a:ext cx="4856205" cy="1475930"/>
          </a:xfrm>
          <a:custGeom>
            <a:avLst/>
            <a:gdLst>
              <a:gd name="connsiteX0" fmla="*/ 4856205 w 4856205"/>
              <a:gd name="connsiteY0" fmla="*/ 96973 h 1475930"/>
              <a:gd name="connsiteX1" fmla="*/ 3496962 w 4856205"/>
              <a:gd name="connsiteY1" fmla="*/ 134043 h 1475930"/>
              <a:gd name="connsiteX2" fmla="*/ 2656702 w 4856205"/>
              <a:gd name="connsiteY2" fmla="*/ 1394433 h 1475930"/>
              <a:gd name="connsiteX3" fmla="*/ 939113 w 4856205"/>
              <a:gd name="connsiteY3" fmla="*/ 1283222 h 1475930"/>
              <a:gd name="connsiteX4" fmla="*/ 0 w 4856205"/>
              <a:gd name="connsiteY4" fmla="*/ 727168 h 1475930"/>
              <a:gd name="connsiteX5" fmla="*/ 0 w 4856205"/>
              <a:gd name="connsiteY5" fmla="*/ 727168 h 1475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56205" h="1475930">
                <a:moveTo>
                  <a:pt x="4856205" y="96973"/>
                </a:moveTo>
                <a:cubicBezTo>
                  <a:pt x="4359875" y="7386"/>
                  <a:pt x="3863546" y="-82200"/>
                  <a:pt x="3496962" y="134043"/>
                </a:cubicBezTo>
                <a:cubicBezTo>
                  <a:pt x="3130378" y="350286"/>
                  <a:pt x="3083010" y="1202903"/>
                  <a:pt x="2656702" y="1394433"/>
                </a:cubicBezTo>
                <a:cubicBezTo>
                  <a:pt x="2230394" y="1585963"/>
                  <a:pt x="1381897" y="1394433"/>
                  <a:pt x="939113" y="1283222"/>
                </a:cubicBezTo>
                <a:cubicBezTo>
                  <a:pt x="496329" y="1172011"/>
                  <a:pt x="0" y="727168"/>
                  <a:pt x="0" y="727168"/>
                </a:cubicBezTo>
                <a:lnTo>
                  <a:pt x="0" y="727168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Esquina doblada 11">
            <a:extLst>
              <a:ext uri="{FF2B5EF4-FFF2-40B4-BE49-F238E27FC236}">
                <a16:creationId xmlns:a16="http://schemas.microsoft.com/office/drawing/2014/main" id="{36EB5E02-12DE-F4CF-849C-D2D868856AC4}"/>
              </a:ext>
            </a:extLst>
          </p:cNvPr>
          <p:cNvSpPr/>
          <p:nvPr/>
        </p:nvSpPr>
        <p:spPr>
          <a:xfrm rot="10800000" flipH="1">
            <a:off x="4003589" y="2905239"/>
            <a:ext cx="790832" cy="936775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3" name="Enlatar 12">
            <a:extLst>
              <a:ext uri="{FF2B5EF4-FFF2-40B4-BE49-F238E27FC236}">
                <a16:creationId xmlns:a16="http://schemas.microsoft.com/office/drawing/2014/main" id="{DB5F4E81-3BB1-1544-7603-71C61C93C2D6}"/>
              </a:ext>
            </a:extLst>
          </p:cNvPr>
          <p:cNvSpPr/>
          <p:nvPr/>
        </p:nvSpPr>
        <p:spPr>
          <a:xfrm>
            <a:off x="7922996" y="1929535"/>
            <a:ext cx="786199" cy="105958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BD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2683E3C-AD7A-37C0-FDC4-8283FF4B3B21}"/>
              </a:ext>
            </a:extLst>
          </p:cNvPr>
          <p:cNvSpPr/>
          <p:nvPr/>
        </p:nvSpPr>
        <p:spPr>
          <a:xfrm>
            <a:off x="1843472" y="1992720"/>
            <a:ext cx="939114" cy="1133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HTML</a:t>
            </a:r>
          </a:p>
        </p:txBody>
      </p:sp>
      <p:sp>
        <p:nvSpPr>
          <p:cNvPr id="16" name="Triángulo 15">
            <a:extLst>
              <a:ext uri="{FF2B5EF4-FFF2-40B4-BE49-F238E27FC236}">
                <a16:creationId xmlns:a16="http://schemas.microsoft.com/office/drawing/2014/main" id="{FC3E1640-A8AB-0371-957B-EBF5DC06AE3E}"/>
              </a:ext>
            </a:extLst>
          </p:cNvPr>
          <p:cNvSpPr/>
          <p:nvPr/>
        </p:nvSpPr>
        <p:spPr>
          <a:xfrm rot="15974202">
            <a:off x="4790243" y="3232216"/>
            <a:ext cx="321276" cy="3212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Triángulo 16">
            <a:extLst>
              <a:ext uri="{FF2B5EF4-FFF2-40B4-BE49-F238E27FC236}">
                <a16:creationId xmlns:a16="http://schemas.microsoft.com/office/drawing/2014/main" id="{314E5648-1ACE-9DE5-A41A-17E2E6D070CA}"/>
              </a:ext>
            </a:extLst>
          </p:cNvPr>
          <p:cNvSpPr/>
          <p:nvPr/>
        </p:nvSpPr>
        <p:spPr>
          <a:xfrm rot="18353324">
            <a:off x="2761733" y="2556291"/>
            <a:ext cx="321276" cy="3212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0EC9313-34C0-4459-9163-FEE70E3FCC16}"/>
              </a:ext>
            </a:extLst>
          </p:cNvPr>
          <p:cNvSpPr/>
          <p:nvPr/>
        </p:nvSpPr>
        <p:spPr>
          <a:xfrm>
            <a:off x="5651327" y="1892464"/>
            <a:ext cx="939114" cy="1133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PHP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1302CF4-10EE-E860-9CD1-2AB4408CA04D}"/>
              </a:ext>
            </a:extLst>
          </p:cNvPr>
          <p:cNvSpPr/>
          <p:nvPr/>
        </p:nvSpPr>
        <p:spPr>
          <a:xfrm>
            <a:off x="3973440" y="3243725"/>
            <a:ext cx="848668" cy="3399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1980759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BC238-5EC7-551E-3C81-39C140BAD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865EF97B-FD82-1A22-F21A-B6135A431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9" y="1188000"/>
            <a:ext cx="3867153" cy="356082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419" noProof="0" dirty="0"/>
              <a:t>Sección de código en html</a:t>
            </a:r>
          </a:p>
          <a:p>
            <a:pPr marL="0" indent="0" algn="just">
              <a:buNone/>
            </a:pPr>
            <a:r>
              <a:rPr lang="es-419" dirty="0"/>
              <a:t>Archivo de datos JSON</a:t>
            </a:r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r>
              <a:rPr lang="es-419" noProof="0" dirty="0"/>
              <a:t>Ver ejemplo en:</a:t>
            </a:r>
          </a:p>
          <a:p>
            <a:pPr marL="0" indent="0" algn="just">
              <a:buNone/>
            </a:pPr>
            <a:r>
              <a:rPr lang="es-419" dirty="0"/>
              <a:t> </a:t>
            </a:r>
            <a:r>
              <a:rPr lang="es-419" dirty="0">
                <a:hlinkClick r:id="rId3"/>
              </a:rPr>
              <a:t>https://github.com/profeJoel/taller-de-programaci-n/d3-ejemplo1</a:t>
            </a:r>
            <a:endParaRPr lang="es-C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EC2D27-98C7-86BF-9D78-0CA671489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15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002EFE-BF47-A300-AFEE-96E030877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Introducción a D3.js</a:t>
            </a:r>
            <a:endParaRPr lang="es-ES_tradnl" noProof="0" dirty="0"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2CA9BB-E26A-C5DA-0F97-0CB7130D7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3" y="1073033"/>
            <a:ext cx="3455769" cy="40349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08E72DC-AB34-A577-FB3D-E7E02EFAB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59" y="2196385"/>
            <a:ext cx="3175003" cy="12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98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4703D-BE83-A48C-5230-DE048BA4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A21D49C-DA16-0C0A-CF72-C1E8C00A8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3882150" cy="356082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419" noProof="0" dirty="0"/>
              <a:t>Sección de código en html</a:t>
            </a:r>
          </a:p>
          <a:p>
            <a:pPr marL="0" indent="0" algn="just">
              <a:buNone/>
            </a:pPr>
            <a:r>
              <a:rPr lang="es-419" dirty="0"/>
              <a:t>Datos en PHP</a:t>
            </a:r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endParaRPr lang="es-419" dirty="0"/>
          </a:p>
          <a:p>
            <a:pPr marL="0" indent="0" algn="just">
              <a:buNone/>
            </a:pPr>
            <a:r>
              <a:rPr lang="es-419" noProof="0" dirty="0"/>
              <a:t>Ver ejemplo </a:t>
            </a:r>
            <a:r>
              <a:rPr lang="es-419" dirty="0"/>
              <a:t>en:</a:t>
            </a:r>
          </a:p>
          <a:p>
            <a:pPr marL="0" indent="0" algn="just">
              <a:buNone/>
            </a:pPr>
            <a:r>
              <a:rPr lang="es-419" dirty="0"/>
              <a:t> </a:t>
            </a:r>
            <a:r>
              <a:rPr lang="es-419" dirty="0">
                <a:hlinkClick r:id="rId3"/>
              </a:rPr>
              <a:t>https://github.com/profeJoel/taller-de-programaci-n/d3-ejemplo2</a:t>
            </a:r>
            <a:endParaRPr lang="es-CL" dirty="0"/>
          </a:p>
          <a:p>
            <a:pPr marL="0" indent="0" algn="just">
              <a:buNone/>
            </a:pPr>
            <a:endParaRPr lang="es-C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623FC6-6F4F-D81A-36C7-D91491329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16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B84A4A-158C-D050-822F-352CC571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Introducción a D3.js</a:t>
            </a:r>
            <a:endParaRPr lang="es-ES_tradnl" noProof="0" dirty="0">
              <a:cs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1D4949A-144A-ED9F-91A1-C2424BD6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00" y="1837245"/>
            <a:ext cx="3886200" cy="147059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8285B90-9306-C6A3-E786-A016A6794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200" y="1087395"/>
            <a:ext cx="372593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88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CEE1B-8FDD-37D3-4E53-391E24FE2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358FC4-0684-75C4-287F-FB6DC815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17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A2F83E-09F6-9ABE-A261-6C85EED0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Creación de Gráficos Básicos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5AC6718-7EEB-B9CF-8792-2F88098CA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Revisaremos los gráficos mediante un ejemplo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561802-C49E-F6B8-F681-B96E75D1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4" y="1602464"/>
            <a:ext cx="2823731" cy="20030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6673B9-B4BE-8A06-9945-063924C1F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549" y="1524210"/>
            <a:ext cx="4085377" cy="24250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0BCF324-24C9-505B-2F09-14D0FA802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2490" y="4152684"/>
            <a:ext cx="3678600" cy="8753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D6846F42-6E5D-FC0A-D9CA-5B37BDD56999}"/>
              </a:ext>
            </a:extLst>
          </p:cNvPr>
          <p:cNvSpPr/>
          <p:nvPr/>
        </p:nvSpPr>
        <p:spPr>
          <a:xfrm>
            <a:off x="3494638" y="2399168"/>
            <a:ext cx="1077362" cy="1733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Flecha derecha 11">
            <a:extLst>
              <a:ext uri="{FF2B5EF4-FFF2-40B4-BE49-F238E27FC236}">
                <a16:creationId xmlns:a16="http://schemas.microsoft.com/office/drawing/2014/main" id="{1C089FC4-2CF1-A586-7CDB-5B63607D85CC}"/>
              </a:ext>
            </a:extLst>
          </p:cNvPr>
          <p:cNvSpPr/>
          <p:nvPr/>
        </p:nvSpPr>
        <p:spPr>
          <a:xfrm rot="8369502">
            <a:off x="3733108" y="3548484"/>
            <a:ext cx="1077362" cy="1733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027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33E55-E7F3-FF76-032C-E3B132BE9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35A50-9713-2C03-67CE-54459E643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18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618F43-9ADA-090C-0688-919D24D4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Creación de Gráficos Básicos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EBFB23-0411-EAE5-B0ED-D06155996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Gráfico de Líneas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85FE0B-E12D-2C06-AF18-B7007B85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68" y="1449537"/>
            <a:ext cx="7594600" cy="381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3D7D00F-D658-9A96-72A1-75843F897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84" y="1766546"/>
            <a:ext cx="4836161" cy="30488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161EB2C-4631-2BF0-2771-8AA19C7AC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456" y="2126258"/>
            <a:ext cx="3512678" cy="23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8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F7A59-9770-6308-A18F-E8DE0B1DA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B367E-64C0-D3B6-EDE2-F3ABAB876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19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79765C9-810F-AC46-043A-AC8F9E63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Creación de Gráficos Básicos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96EDF0D6-EE2C-894A-1A54-5E6758D08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Gráfico de Torta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EF0779-4524-93F0-977F-F086F5D06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4" y="1532440"/>
            <a:ext cx="3817217" cy="34701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BDDC9C5-3138-40F2-76D6-43E2EA2A1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701" y="1188000"/>
            <a:ext cx="3253327" cy="354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19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7FAC0E-142B-0232-FF1C-F665BF368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028441"/>
            <a:ext cx="8343900" cy="1507945"/>
          </a:xfrm>
        </p:spPr>
        <p:txBody>
          <a:bodyPr vert="horz" lIns="0" tIns="0" rIns="0" bIns="0" rtlCol="0" anchor="t">
            <a:normAutofit/>
          </a:bodyPr>
          <a:lstStyle/>
          <a:p>
            <a:pPr marL="203200" indent="-203200"/>
            <a:r>
              <a:rPr lang="es-ES_tradnl" noProof="0" dirty="0">
                <a:cs typeface="Arial"/>
              </a:rPr>
              <a:t>Introducción a la Visualización de Datos</a:t>
            </a:r>
          </a:p>
          <a:p>
            <a:pPr marL="203200" indent="-203200"/>
            <a:r>
              <a:rPr lang="es-ES_tradnl" noProof="0" dirty="0">
                <a:cs typeface="Arial"/>
              </a:rPr>
              <a:t>Introducción a D3.js</a:t>
            </a:r>
          </a:p>
          <a:p>
            <a:pPr marL="203200" indent="-203200"/>
            <a:r>
              <a:rPr lang="es-ES_tradnl" noProof="0" dirty="0">
                <a:cs typeface="Arial"/>
              </a:rPr>
              <a:t>Creación de Gráficos Básicos</a:t>
            </a:r>
          </a:p>
          <a:p>
            <a:pPr marL="203200" indent="-203200"/>
            <a:r>
              <a:rPr lang="es-ES_tradnl" noProof="0" dirty="0">
                <a:cs typeface="Arial"/>
              </a:rPr>
              <a:t>Actividad 1</a:t>
            </a:r>
          </a:p>
          <a:p>
            <a:pPr marL="203200" indent="-203200"/>
            <a:endParaRPr lang="es-ES_tradnl" noProof="0" dirty="0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86F08-1F8A-2972-7C4B-6828EA28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s-ES_tradnl" noProof="0" smtClean="0"/>
              <a:t>2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6F7778-4977-7142-F750-2F3ADC70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Temario</a:t>
            </a:r>
          </a:p>
        </p:txBody>
      </p:sp>
    </p:spTree>
    <p:extLst>
      <p:ext uri="{BB962C8B-B14F-4D97-AF65-F5344CB8AC3E}">
        <p14:creationId xmlns:p14="http://schemas.microsoft.com/office/powerpoint/2010/main" val="518024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9AF35-D58B-9977-8C09-44A2F1E1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7196D-2349-8328-F1D3-F87C48307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20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EFCDAE-7AF1-1167-2856-8A73D9546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Creación de Gráficos Básicos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0989EA33-66C1-FFCE-451E-2AD515D5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Gráfico de Barras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52ADC79-12C1-AE25-E2E2-0817B1D93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00" y="1529086"/>
            <a:ext cx="4424548" cy="33197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210885-C7A3-F6CE-8AF6-53C1962C7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309" y="1375764"/>
            <a:ext cx="4032377" cy="29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66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B2749-CE30-83A7-4B59-F2381527F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C8F0B6-F963-430D-B876-0FFA54B2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21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99C99-BB1D-6F4C-881D-648B9A73E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Creación de Gráficos Básicos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BE9EC0EB-2386-3DAE-72E9-98017278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Gráfico de Barras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2794F7-55AF-9D46-E2F1-91DB83A8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4" y="1516719"/>
            <a:ext cx="5043269" cy="35351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8CA94AB-DFD5-38DF-9BA7-7192B2009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40" y="1273311"/>
            <a:ext cx="3456675" cy="259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4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67617-196E-1315-0D4A-6A3BF6FD7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contenido 1">
            <a:extLst>
              <a:ext uri="{FF2B5EF4-FFF2-40B4-BE49-F238E27FC236}">
                <a16:creationId xmlns:a16="http://schemas.microsoft.com/office/drawing/2014/main" id="{6BD651DB-1892-D7B9-394B-6928B752A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3132" y="1445028"/>
            <a:ext cx="4136175" cy="30111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73130-A02A-B2F3-3190-107AE21D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22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66D08E-06B8-74D1-B4D0-64709347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Creación de Gráficos Básicos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B7BCA75-A6BE-7375-8F92-C72E20AC55A4}"/>
              </a:ext>
            </a:extLst>
          </p:cNvPr>
          <p:cNvSpPr txBox="1"/>
          <p:nvPr/>
        </p:nvSpPr>
        <p:spPr>
          <a:xfrm>
            <a:off x="175331" y="1445028"/>
            <a:ext cx="40616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4"/>
              </a:rPr>
              <a:t>https://observablehq.com/@d3/gallery?utm_source=d3js-org&amp;utm_medium=page-nav&amp;utm_campaign=try-observable</a:t>
            </a: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2894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CBB35-0775-4038-9671-3CECB7CF0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767EC30-6F69-D07C-0713-3D24A56F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8454239" cy="3365893"/>
          </a:xfrm>
        </p:spPr>
        <p:txBody>
          <a:bodyPr>
            <a:normAutofit/>
          </a:bodyPr>
          <a:lstStyle/>
          <a:p>
            <a:r>
              <a:rPr lang="es-ES_tradnl" noProof="0" dirty="0"/>
              <a:t>Implemente </a:t>
            </a:r>
            <a:r>
              <a:rPr lang="es-ES_tradnl" dirty="0"/>
              <a:t>el valor de métrica de secado de su </a:t>
            </a:r>
            <a:r>
              <a:rPr lang="es-ES_tradnl" noProof="0" dirty="0"/>
              <a:t>Proyecto</a:t>
            </a:r>
          </a:p>
          <a:p>
            <a:pPr lvl="1"/>
            <a:r>
              <a:rPr lang="es-ES_tradnl" b="1" dirty="0"/>
              <a:t>Identifique un gráfico que sea pertinente</a:t>
            </a:r>
          </a:p>
          <a:p>
            <a:pPr lvl="1"/>
            <a:r>
              <a:rPr lang="es-ES_tradnl" b="1" noProof="0" dirty="0"/>
              <a:t>Implemente el gráfico para presentar el datos requerido.</a:t>
            </a:r>
            <a:endParaRPr lang="es-ES_tradnl" noProof="0" dirty="0"/>
          </a:p>
          <a:p>
            <a:endParaRPr lang="es-ES_tradnl" noProof="0" dirty="0"/>
          </a:p>
          <a:p>
            <a:pPr marL="0" indent="0">
              <a:buNone/>
            </a:pPr>
            <a:endParaRPr lang="es-ES_tradnl" noProof="0" dirty="0"/>
          </a:p>
          <a:p>
            <a:pPr marL="0" indent="0">
              <a:buNone/>
            </a:pPr>
            <a:endParaRPr lang="es-ES_tradnl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4FFAD6-A95F-AF6D-C030-285F669C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23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F2A0D8-821B-8171-F628-720D6CF9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noProof="0" dirty="0">
                <a:cs typeface="Arial"/>
              </a:rPr>
              <a:t>Actividad Final:</a:t>
            </a:r>
          </a:p>
        </p:txBody>
      </p:sp>
    </p:spTree>
    <p:extLst>
      <p:ext uri="{BB962C8B-B14F-4D97-AF65-F5344CB8AC3E}">
        <p14:creationId xmlns:p14="http://schemas.microsoft.com/office/powerpoint/2010/main" val="3831069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931A1-6A9C-B6AF-4527-E07E31524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AFDEED-6834-BC9D-ECE0-AA0DFCCEA7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443" y="1515637"/>
            <a:ext cx="8508900" cy="684504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s-ES_tradnl" sz="2400" noProof="0" dirty="0">
                <a:cs typeface="Arial"/>
              </a:rPr>
              <a:t>Taller de Programación</a:t>
            </a:r>
          </a:p>
          <a:p>
            <a:r>
              <a:rPr lang="es-ES_tradnl" sz="2400" noProof="0" dirty="0">
                <a:cs typeface="Arial"/>
              </a:rPr>
              <a:t>Clase 17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7BD9-37E1-C5FD-0388-489609947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022" y="2206964"/>
            <a:ext cx="8515675" cy="509905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_tradnl" sz="1600" i="1" noProof="0" dirty="0">
                <a:cs typeface="Arial"/>
              </a:rPr>
              <a:t>Cristian Vallejos (</a:t>
            </a:r>
            <a:r>
              <a:rPr lang="es-ES_tradnl" sz="1600" i="1" noProof="0" dirty="0">
                <a:cs typeface="Arial"/>
                <a:hlinkClick r:id="rId3"/>
              </a:rPr>
              <a:t>cristian.vallejos@uach.cl</a:t>
            </a:r>
            <a:r>
              <a:rPr lang="es-ES_tradnl" sz="1600" i="1" noProof="0" dirty="0">
                <a:cs typeface="Arial"/>
              </a:rPr>
              <a:t>)</a:t>
            </a:r>
            <a:endParaRPr lang="es-ES_tradnl" sz="1600" b="0" noProof="0" dirty="0">
              <a:cs typeface="Arial"/>
            </a:endParaRPr>
          </a:p>
          <a:p>
            <a:r>
              <a:rPr lang="es-ES_tradnl" sz="1600" i="1" noProof="0" dirty="0">
                <a:cs typeface="Arial"/>
              </a:rPr>
              <a:t>Joel Torres (</a:t>
            </a:r>
            <a:r>
              <a:rPr lang="es-ES_tradnl" sz="1600" i="1" noProof="0" dirty="0">
                <a:cs typeface="Arial"/>
                <a:hlinkClick r:id="rId4"/>
              </a:rPr>
              <a:t>joel.torres@uach.cl</a:t>
            </a:r>
            <a:r>
              <a:rPr lang="es-ES_tradnl" sz="1600" i="1" noProof="0" dirty="0">
                <a:cs typeface="Arial"/>
              </a:rPr>
              <a:t>)</a:t>
            </a:r>
            <a:endParaRPr lang="es-ES_tradnl" noProof="0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D3DB1F9C-5E47-8484-D40E-680F5EA151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5549" b="1554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7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77D5B-5648-E96E-EC74-A279477F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s-ES_tradnl" noProof="0" smtClean="0"/>
              <a:t>3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EE659B-2C49-6A65-4CBA-0CACC5E2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03200" indent="-203200"/>
            <a:r>
              <a:rPr lang="es-ES_tradnl" noProof="0" dirty="0">
                <a:cs typeface="Arial"/>
              </a:rPr>
              <a:t>Introducción a la Visualización de Datos</a:t>
            </a:r>
          </a:p>
        </p:txBody>
      </p:sp>
      <p:pic>
        <p:nvPicPr>
          <p:cNvPr id="1028" name="Picture 4" descr="Visualización de Datos: Definición, Importancia y Oportunidades">
            <a:extLst>
              <a:ext uri="{FF2B5EF4-FFF2-40B4-BE49-F238E27FC236}">
                <a16:creationId xmlns:a16="http://schemas.microsoft.com/office/drawing/2014/main" id="{59A81BB3-CE70-8950-89F1-F4E578F2A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10" y="974346"/>
            <a:ext cx="6523233" cy="367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93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4C65-7C49-D49F-962E-ECD7D886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272822D2-3E6E-7337-8DE9-06FF77D4E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4171950" cy="3365893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s-ES_tradnl" noProof="0" dirty="0"/>
              <a:t>¿Qué es la visualización de datos?</a:t>
            </a:r>
          </a:p>
          <a:p>
            <a:pPr marL="0" indent="0" algn="just">
              <a:buNone/>
            </a:pPr>
            <a:endParaRPr lang="es-ES_tradnl" noProof="0" dirty="0"/>
          </a:p>
          <a:p>
            <a:pPr algn="just"/>
            <a:r>
              <a:rPr lang="es-ES_tradnl" noProof="0" dirty="0"/>
              <a:t>La visualización de datos es el proceso de representar información y datos de forma gráfica y visual, utilizando herramientas como gráficos, mapas, infografías y paneles interactivos. </a:t>
            </a:r>
          </a:p>
          <a:p>
            <a:pPr marL="0" indent="0" algn="just">
              <a:buNone/>
            </a:pPr>
            <a:endParaRPr lang="es-ES_tradnl" noProof="0" dirty="0"/>
          </a:p>
          <a:p>
            <a:pPr algn="just"/>
            <a:r>
              <a:rPr lang="es-ES_tradnl" noProof="0" dirty="0"/>
              <a:t>Su objetivo principal es hacer que los conjuntos de datos complejos sean más fáciles de entender, identificar patrones, tendencias, anomalías y comunicar los hallazgos de manera más accesible.</a:t>
            </a:r>
            <a:r>
              <a:rPr lang="es-ES_tradnl" b="1" noProof="0" dirty="0"/>
              <a:t> </a:t>
            </a:r>
          </a:p>
          <a:p>
            <a:endParaRPr lang="es-ES_tradnl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66A680-49CB-D57D-4FE8-3C8312E2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4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98787F-AF18-D178-EA00-5785F109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noProof="0" dirty="0">
                <a:cs typeface="Arial"/>
              </a:rPr>
              <a:t>Introducción a la Visualización de Datos</a:t>
            </a:r>
          </a:p>
        </p:txBody>
      </p:sp>
      <p:pic>
        <p:nvPicPr>
          <p:cNvPr id="2053" name="Picture 5" descr="Seleccionar datos para un gráfico - Soporte técnico de Microsoft">
            <a:extLst>
              <a:ext uri="{FF2B5EF4-FFF2-40B4-BE49-F238E27FC236}">
                <a16:creationId xmlns:a16="http://schemas.microsoft.com/office/drawing/2014/main" id="{CEA069D8-FD88-8FEA-17F5-F19316E02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69" y="1188000"/>
            <a:ext cx="3607759" cy="34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41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3452-8690-32FA-C966-17551104A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9C00F9B-34CF-F4E9-4C68-45A1459C2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9" y="1188000"/>
            <a:ext cx="8191689" cy="3365893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s-ES_tradnl" noProof="0" dirty="0"/>
              <a:t>Beneficios para la toma de </a:t>
            </a:r>
            <a:r>
              <a:rPr lang="es-ES_tradnl" noProof="0" dirty="0" err="1"/>
              <a:t>decisions</a:t>
            </a:r>
            <a:endParaRPr lang="es-ES_tradnl" noProof="0" dirty="0"/>
          </a:p>
          <a:p>
            <a:pPr marL="0" indent="0" algn="just">
              <a:buNone/>
            </a:pPr>
            <a:endParaRPr lang="es-ES_tradnl" noProof="0" dirty="0"/>
          </a:p>
          <a:p>
            <a:pPr algn="just"/>
            <a:r>
              <a:rPr lang="es-ES_tradnl" b="1" noProof="0" dirty="0"/>
              <a:t>Acelera la comprensión: </a:t>
            </a:r>
            <a:r>
              <a:rPr lang="es-ES_tradnl" noProof="0" dirty="0"/>
              <a:t>El cerebro humano procesa la información visual de manera más rápida y eficiente que el texto o los números sin procesar, lo que permite una identificación de ideas clave más veloz.</a:t>
            </a:r>
          </a:p>
          <a:p>
            <a:pPr algn="just"/>
            <a:r>
              <a:rPr lang="es-ES_tradnl" b="1" noProof="0" dirty="0"/>
              <a:t>Mejora la precisión: </a:t>
            </a:r>
            <a:r>
              <a:rPr lang="es-ES_tradnl" noProof="0" dirty="0"/>
              <a:t>Al basar las decisiones en información precisa y procesable derivada del análisis visual de datos, las empresas pueden mejorar su precisión y reducir el riesgo de errores asociados con la intuición sola.</a:t>
            </a:r>
          </a:p>
          <a:p>
            <a:pPr algn="just"/>
            <a:r>
              <a:rPr lang="es-ES_tradnl" b="1" noProof="0" dirty="0"/>
              <a:t>Fomenta la colaboración:</a:t>
            </a:r>
            <a:r>
              <a:rPr lang="es-ES_tradnl" noProof="0" dirty="0"/>
              <a:t> Los elementos visuales proporcionan un lenguaje común para que los equipos discutan y se alineen en torno a ideas compartidas, facilitando la toma de decisiones colaborativa en diversos departamentos.</a:t>
            </a:r>
          </a:p>
          <a:p>
            <a:pPr algn="just"/>
            <a:r>
              <a:rPr lang="es-ES_tradnl" b="1" noProof="0" dirty="0"/>
              <a:t>Optimiza el rendimiento:</a:t>
            </a:r>
            <a:r>
              <a:rPr lang="es-ES_tradnl" noProof="0" dirty="0"/>
              <a:t> Permite a las organizaciones generar información y predicciones en tiempo real, lo que lleva a la optimización del rendimiento y la capacidad de probar nuevas estrategias de manera eficiente.</a:t>
            </a:r>
          </a:p>
          <a:p>
            <a:pPr algn="just"/>
            <a:r>
              <a:rPr lang="es-ES_tradnl" b="1" noProof="0" dirty="0"/>
              <a:t>Identifica nuevas oportunidades: </a:t>
            </a:r>
            <a:r>
              <a:rPr lang="es-ES_tradnl" noProof="0" dirty="0"/>
              <a:t>Ayuda a descubrir nuevas oportunidades de mercado, a comprender mejor a los clientes y a comparar el rendimiento de la empresa con el de sus competidores.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4F67E-CE31-5734-71F4-0C5C679F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5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1C1363-3FCB-6B14-6621-0A287480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noProof="0" dirty="0">
                <a:cs typeface="Arial"/>
              </a:rPr>
              <a:t>Introducción a la Visualización de Datos</a:t>
            </a:r>
          </a:p>
        </p:txBody>
      </p:sp>
    </p:spTree>
    <p:extLst>
      <p:ext uri="{BB962C8B-B14F-4D97-AF65-F5344CB8AC3E}">
        <p14:creationId xmlns:p14="http://schemas.microsoft.com/office/powerpoint/2010/main" val="357357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0CAD-2B77-BC36-7931-A434729DA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B4ACCE86-B17B-8344-B32B-E22DAF99C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049" y="1188000"/>
            <a:ext cx="5475649" cy="344615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_tradnl" b="1" noProof="0" dirty="0"/>
              <a:t>Tipos de Gráficos:</a:t>
            </a:r>
          </a:p>
          <a:p>
            <a:pPr marL="0" indent="0">
              <a:buNone/>
            </a:pPr>
            <a:endParaRPr lang="es-ES_tradnl" noProof="0" dirty="0"/>
          </a:p>
          <a:p>
            <a:r>
              <a:rPr lang="es-ES_tradnl" noProof="0" dirty="0"/>
              <a:t>Gráficos Categóricos: Muestran y comparan la frecuencia o proporciones de diferentes categorías.</a:t>
            </a:r>
          </a:p>
          <a:p>
            <a:pPr lvl="1"/>
            <a:r>
              <a:rPr lang="es-ES_tradnl" dirty="0"/>
              <a:t>Ejemplo: gráficos de barras/columnas, gráfico de torta/anillo, diagrama de puntos, etc.</a:t>
            </a:r>
            <a:endParaRPr lang="es-ES_tradnl" noProof="0" dirty="0"/>
          </a:p>
          <a:p>
            <a:pPr marL="0" indent="0">
              <a:buNone/>
            </a:pPr>
            <a:endParaRPr lang="es-ES_tradnl" noProof="0" dirty="0"/>
          </a:p>
          <a:p>
            <a:r>
              <a:rPr lang="es-ES_tradnl" noProof="0" dirty="0"/>
              <a:t>Gráficos Temporales: Ilustran cambios y tendencias a lo largo de un periodo de tiempo.</a:t>
            </a:r>
          </a:p>
          <a:p>
            <a:pPr lvl="1"/>
            <a:r>
              <a:rPr lang="es-ES_tradnl" noProof="0" dirty="0"/>
              <a:t>Ejemplo: Gráficos de líneas, gráficos de áreas, gráficos de series temporales, etc.</a:t>
            </a:r>
          </a:p>
          <a:p>
            <a:pPr marL="266771" lvl="1" indent="0">
              <a:buNone/>
            </a:pPr>
            <a:endParaRPr lang="es-ES_tradnl" noProof="0" dirty="0"/>
          </a:p>
          <a:p>
            <a:r>
              <a:rPr lang="es-ES_tradnl" noProof="0" dirty="0"/>
              <a:t>Gráficos Comparativos: Comparar directamente a dos conjuntos de datos o para analizar como una métrica varía entre diferentes grupos o categorías.</a:t>
            </a:r>
          </a:p>
          <a:p>
            <a:pPr lvl="1"/>
            <a:r>
              <a:rPr lang="es-ES_tradnl" noProof="0" dirty="0"/>
              <a:t>Ejemplo: Gráficos de barras múltiples, gráficos de dispersión, gráficos de radar, etc.</a:t>
            </a: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088BC3A-36AD-88FF-E644-35EB61827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9608" y="1188000"/>
            <a:ext cx="2714341" cy="3446153"/>
          </a:xfrm>
        </p:spPr>
        <p:txBody>
          <a:bodyPr/>
          <a:lstStyle/>
          <a:p>
            <a:endParaRPr lang="es-ES_tradnl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25228-6D09-ACEA-FF0D-8EE9B8F7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6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6BC0F-B361-F9C4-A35E-F9ED02C1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marL="203200" indent="-203200"/>
            <a:r>
              <a:rPr lang="es-ES_tradnl" noProof="0" dirty="0">
                <a:cs typeface="Arial"/>
              </a:rPr>
              <a:t>Introducción a la Visualización de Datos</a:t>
            </a:r>
          </a:p>
        </p:txBody>
      </p:sp>
      <p:pic>
        <p:nvPicPr>
          <p:cNvPr id="3074" name="Picture 2" descr="Visualización de datos: los mejores gráficos para representar comparaciones  | datos.gob.es">
            <a:extLst>
              <a:ext uri="{FF2B5EF4-FFF2-40B4-BE49-F238E27FC236}">
                <a16:creationId xmlns:a16="http://schemas.microsoft.com/office/drawing/2014/main" id="{43BC83AC-87E6-1217-93A6-597F0A3C1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365" y="1025555"/>
            <a:ext cx="1825007" cy="124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ominar las líneas de tendencia: Cómo identificar y operar con líneas de  tendencia">
            <a:extLst>
              <a:ext uri="{FF2B5EF4-FFF2-40B4-BE49-F238E27FC236}">
                <a16:creationId xmlns:a16="http://schemas.microsoft.com/office/drawing/2014/main" id="{6C326E38-BF79-77C5-CA9C-7F228B333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903" y="2268803"/>
            <a:ext cx="2227182" cy="145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pos de gráficos y diagramas para la visualización de datos -  ingeniovirtual.com">
            <a:extLst>
              <a:ext uri="{FF2B5EF4-FFF2-40B4-BE49-F238E27FC236}">
                <a16:creationId xmlns:a16="http://schemas.microsoft.com/office/drawing/2014/main" id="{5073ECF0-0B2F-0B04-6EFC-3DE8C946D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650" y="3802983"/>
            <a:ext cx="2318435" cy="99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0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F2C9C-02B4-3B63-5CA2-73B731039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EE81C1D-BA4A-923F-38D2-96DAB84D8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4555010" cy="336589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ES_tradnl" noProof="0" dirty="0"/>
              <a:t>¿Qué es un </a:t>
            </a:r>
            <a:r>
              <a:rPr lang="es-ES_tradnl" noProof="0" dirty="0" err="1"/>
              <a:t>Dashboard</a:t>
            </a:r>
            <a:r>
              <a:rPr lang="es-ES_tradnl" noProof="0" dirty="0"/>
              <a:t>?</a:t>
            </a:r>
          </a:p>
          <a:p>
            <a:pPr marL="0" indent="0" algn="just">
              <a:buNone/>
            </a:pPr>
            <a:endParaRPr lang="es-ES_tradnl" dirty="0"/>
          </a:p>
          <a:p>
            <a:pPr algn="just"/>
            <a:r>
              <a:rPr lang="es-CL" dirty="0"/>
              <a:t>Un </a:t>
            </a:r>
            <a:r>
              <a:rPr lang="es-CL" dirty="0" err="1"/>
              <a:t>dashboard</a:t>
            </a:r>
            <a:r>
              <a:rPr lang="es-CL" dirty="0"/>
              <a:t>, o cuadro de mando, es una herramienta de visualización de datos que presenta métricas clave y </a:t>
            </a:r>
            <a:r>
              <a:rPr lang="es-CL" dirty="0" err="1"/>
              <a:t>KPIs</a:t>
            </a:r>
            <a:r>
              <a:rPr lang="es-CL" dirty="0"/>
              <a:t> (indicadores clave de rendimiento) de manera gráfica y centralizada. </a:t>
            </a:r>
          </a:p>
          <a:p>
            <a:pPr algn="just"/>
            <a:r>
              <a:rPr lang="es-CL" dirty="0"/>
              <a:t>Su objetivo es proporcionar una visión clara y rápida del estado de un negocio, proceso o campaña, lo que facilita el monitoreo y la toma de decisiones informadas. </a:t>
            </a:r>
          </a:p>
          <a:p>
            <a:pPr marL="0" indent="0" algn="just">
              <a:buNone/>
            </a:pPr>
            <a:endParaRPr lang="es-ES_tradnl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EBD40-35DC-95A6-CCBE-F8781CDA6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7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B5017F-C15E-DD4B-C5B0-D546025D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Introducción a la Visualización de Datos</a:t>
            </a:r>
            <a:endParaRPr lang="es-ES_tradnl" noProof="0" dirty="0">
              <a:cs typeface="Arial"/>
            </a:endParaRPr>
          </a:p>
        </p:txBody>
      </p:sp>
      <p:pic>
        <p:nvPicPr>
          <p:cNvPr id="4098" name="Picture 2" descr="Dashboard de Empresa: Qué es y cómo crear el tuyo en 2025">
            <a:extLst>
              <a:ext uri="{FF2B5EF4-FFF2-40B4-BE49-F238E27FC236}">
                <a16:creationId xmlns:a16="http://schemas.microsoft.com/office/drawing/2014/main" id="{15DE2006-9925-5CCB-733E-647137E9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0" y="1813803"/>
            <a:ext cx="3881331" cy="209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42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E4F2A-B8CC-93B8-7B91-C1049E79D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34F4230C-C182-2E54-3210-E37D59EC7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4555010" cy="3365893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s-ES_tradnl" noProof="0" dirty="0"/>
              <a:t>¿Qué es </a:t>
            </a:r>
            <a:r>
              <a:rPr lang="es-ES_tradnl" noProof="0" dirty="0" err="1"/>
              <a:t>Storytelling</a:t>
            </a:r>
            <a:r>
              <a:rPr lang="es-ES_tradnl" noProof="0" dirty="0"/>
              <a:t>?</a:t>
            </a:r>
          </a:p>
          <a:p>
            <a:pPr marL="0" indent="0" algn="just">
              <a:buNone/>
            </a:pPr>
            <a:endParaRPr lang="es-ES_tradnl" dirty="0"/>
          </a:p>
          <a:p>
            <a:pPr algn="just"/>
            <a:r>
              <a:rPr lang="es-CL" dirty="0"/>
              <a:t>El </a:t>
            </a:r>
            <a:r>
              <a:rPr lang="es-CL" dirty="0" err="1"/>
              <a:t>storytelling</a:t>
            </a:r>
            <a:r>
              <a:rPr lang="es-CL" dirty="0"/>
              <a:t> de datos es la práctica de combinar datos y análisis complejos con una narrativa atractiva para comunicar un mensaje de manera clara, persuasiva y memorable. </a:t>
            </a:r>
          </a:p>
          <a:p>
            <a:pPr algn="just"/>
            <a:endParaRPr lang="es-CL" dirty="0"/>
          </a:p>
          <a:p>
            <a:pPr algn="just"/>
            <a:r>
              <a:rPr lang="es-CL" dirty="0"/>
              <a:t>Su objetivo es transformar datos técnicos en una historia comprensible que capte la atención del público y motive una acción, integrando visualizaciones, análisis rigurosos y elementos emocionales para hacer la información más humana y fácil de entender.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3F7488-3FE0-6113-6806-8CF397E81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8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739399-2FC5-6477-AFA3-DAF934B2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Introducción a la Visualización de Datos</a:t>
            </a:r>
            <a:endParaRPr lang="es-ES_tradnl" noProof="0" dirty="0">
              <a:cs typeface="Arial"/>
            </a:endParaRPr>
          </a:p>
        </p:txBody>
      </p:sp>
      <p:pic>
        <p:nvPicPr>
          <p:cNvPr id="5125" name="Picture 5" descr="Storytelling con datos: 5 consejos para crear gráficos">
            <a:extLst>
              <a:ext uri="{FF2B5EF4-FFF2-40B4-BE49-F238E27FC236}">
                <a16:creationId xmlns:a16="http://schemas.microsoft.com/office/drawing/2014/main" id="{EA6740A5-A7FA-300C-65D7-ACAD8CC05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2" t="9126" r="9816" b="9458"/>
          <a:stretch>
            <a:fillRect/>
          </a:stretch>
        </p:blipFill>
        <p:spPr bwMode="auto">
          <a:xfrm>
            <a:off x="5178603" y="1188000"/>
            <a:ext cx="3778868" cy="302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047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25215-6A67-3322-9EEC-A68C679AC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22CD4B-0FC8-17B0-5162-5D869CE8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s-ES_tradnl" noProof="0" smtClean="0"/>
              <a:pPr>
                <a:spcAft>
                  <a:spcPts val="600"/>
                </a:spcAft>
              </a:pPr>
              <a:t>9</a:t>
            </a:fld>
            <a:endParaRPr lang="es-ES_trad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A289F3-34F8-DF12-CAA8-D007E7DB4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ES_tradnl" dirty="0">
                <a:cs typeface="Arial"/>
              </a:rPr>
              <a:t>Introducción a la Visualización de Datos</a:t>
            </a:r>
            <a:endParaRPr lang="es-ES_tradnl" noProof="0" dirty="0">
              <a:cs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62B3496-563B-405C-D46C-A2F6B8277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22" y="1235676"/>
            <a:ext cx="8431555" cy="351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434306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1070</TotalTime>
  <Words>1019</Words>
  <Application>Microsoft Macintosh PowerPoint</Application>
  <PresentationFormat>Personalizado</PresentationFormat>
  <Paragraphs>164</Paragraphs>
  <Slides>24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7" baseType="lpstr">
      <vt:lpstr>Arial</vt:lpstr>
      <vt:lpstr>Calibri</vt:lpstr>
      <vt:lpstr>Design1</vt:lpstr>
      <vt:lpstr>Presentación de PowerPoint</vt:lpstr>
      <vt:lpstr>Temario</vt:lpstr>
      <vt:lpstr>Introducción a la Visualización de Datos</vt:lpstr>
      <vt:lpstr>Introducción a la Visualización de Datos</vt:lpstr>
      <vt:lpstr>Introducción a la Visualización de Datos</vt:lpstr>
      <vt:lpstr>Introducción a la Visualización de Datos</vt:lpstr>
      <vt:lpstr>Introducción a la Visualización de Datos</vt:lpstr>
      <vt:lpstr>Introducción a la Visualización de Datos</vt:lpstr>
      <vt:lpstr>Introducción a la Visualización de Datos</vt:lpstr>
      <vt:lpstr>Introducción a la Visualización de Datos</vt:lpstr>
      <vt:lpstr>Introducción a la Visualización de Datos</vt:lpstr>
      <vt:lpstr>Introducción a D3.js</vt:lpstr>
      <vt:lpstr>Introducción a D3.js</vt:lpstr>
      <vt:lpstr>Introducción a D3.js</vt:lpstr>
      <vt:lpstr>Introducción a D3.js</vt:lpstr>
      <vt:lpstr>Introducción a D3.js</vt:lpstr>
      <vt:lpstr>Creación de Gráficos Básicos</vt:lpstr>
      <vt:lpstr>Creación de Gráficos Básicos</vt:lpstr>
      <vt:lpstr>Creación de Gráficos Básicos</vt:lpstr>
      <vt:lpstr>Creación de Gráficos Básicos</vt:lpstr>
      <vt:lpstr>Creación de Gráficos Básicos</vt:lpstr>
      <vt:lpstr>Creación de Gráficos Básicos</vt:lpstr>
      <vt:lpstr>Actividad Final: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m10440</cp:lastModifiedBy>
  <cp:revision>501</cp:revision>
  <dcterms:created xsi:type="dcterms:W3CDTF">2017-12-07T14:50:50Z</dcterms:created>
  <dcterms:modified xsi:type="dcterms:W3CDTF">2025-11-12T03:42:57Z</dcterms:modified>
</cp:coreProperties>
</file>